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m4a" ContentType="audio/mp4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4" r:id="rId4"/>
    <p:sldId id="265" r:id="rId5"/>
    <p:sldId id="262" r:id="rId6"/>
    <p:sldId id="263" r:id="rId7"/>
    <p:sldId id="266" r:id="rId8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F142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48" y="48"/>
      </p:cViewPr>
      <p:guideLst>
        <p:guide orient="horz" pos="219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-228600">
              <a:spcAft>
                <a:spcPts val="1000"/>
              </a:spcAft>
              <a:defRPr spc="300"/>
            </a:lvl1pPr>
            <a:lvl2pPr indent="-228600">
              <a:defRPr spc="300"/>
            </a:lvl2pPr>
            <a:lvl3pPr indent="-228600">
              <a:defRPr spc="300"/>
            </a:lvl3pPr>
            <a:lvl4pPr indent="-228600">
              <a:defRPr spc="300"/>
            </a:lvl4pPr>
            <a:lvl5pPr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microsoft.com/office/2007/relationships/media" Target="../media/media1.m4a"/><Relationship Id="rId7" Type="http://schemas.openxmlformats.org/officeDocument/2006/relationships/oleObject" Target="../embeddings/oleObject1.bin"/><Relationship Id="rId2" Type="http://schemas.openxmlformats.org/officeDocument/2006/relationships/tags" Target="../tags/tag6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1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png"/><Relationship Id="rId2" Type="http://schemas.openxmlformats.org/officeDocument/2006/relationships/tags" Target="../tags/tag6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audio" Target="../media/media2.m4a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microsoft.com/office/2007/relationships/media" Target="../media/media3.m4a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audio" Target="../media/media3.m4a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6.png"/><Relationship Id="rId2" Type="http://schemas.openxmlformats.org/officeDocument/2006/relationships/tags" Target="../tags/tag6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audio" Target="../media/media4.m4a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21.png"/><Relationship Id="rId3" Type="http://schemas.microsoft.com/office/2007/relationships/media" Target="../media/media5.m4a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0.png"/><Relationship Id="rId2" Type="http://schemas.openxmlformats.org/officeDocument/2006/relationships/tags" Target="../tags/tag6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4" Type="http://schemas.openxmlformats.org/officeDocument/2006/relationships/audio" Target="../media/media5.m4a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microsoft.com/office/2007/relationships/media" Target="../media/media6.m4a"/><Relationship Id="rId7" Type="http://schemas.openxmlformats.org/officeDocument/2006/relationships/oleObject" Target="../embeddings/oleObject6.bin"/><Relationship Id="rId2" Type="http://schemas.openxmlformats.org/officeDocument/2006/relationships/tags" Target="../tags/tag6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audio" Target="../media/media6.m4a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microsoft.com/office/2007/relationships/media" Target="../media/media7.m4a"/><Relationship Id="rId7" Type="http://schemas.openxmlformats.org/officeDocument/2006/relationships/oleObject" Target="../embeddings/oleObject7.bin"/><Relationship Id="rId2" Type="http://schemas.openxmlformats.org/officeDocument/2006/relationships/tags" Target="../tags/tag7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85" y="236925"/>
            <a:ext cx="10969200" cy="705600"/>
          </a:xfrm>
        </p:spPr>
        <p:txBody>
          <a:bodyPr/>
          <a:lstStyle/>
          <a:p>
            <a:r>
              <a:rPr lang="zh-CN" altLang="en-US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Ⅰ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 Using java to complete tasks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37515" y="1033780"/>
            <a:ext cx="428498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Preparation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7515" y="1602105"/>
            <a:ext cx="5560695" cy="1353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a Node class.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a Binary Search Tree class.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7515" y="3144520"/>
            <a:ext cx="428498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Steps to complete the task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3778250"/>
            <a:ext cx="5560695" cy="300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Random instances.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Passing random numbers into the BST with the help of  for loop.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Complete the corresponding operations on the BST.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图片 9" descr="um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9620" y="1156970"/>
            <a:ext cx="4155440" cy="2244090"/>
          </a:xfrm>
          <a:prstGeom prst="rect">
            <a:avLst/>
          </a:prstGeom>
        </p:spPr>
      </p:pic>
      <p:pic>
        <p:nvPicPr>
          <p:cNvPr id="13" name="图片 12" descr="java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8880" y="4030345"/>
            <a:ext cx="5716270" cy="22764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91805" y="5765165"/>
            <a:ext cx="2211070" cy="915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......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96"/>
    </mc:Choice>
    <mc:Fallback xmlns="">
      <p:transition spd="slow" advTm="10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85" y="236925"/>
            <a:ext cx="10969200" cy="7056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Ⅱ. Results presentation 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in java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515" y="942340"/>
            <a:ext cx="4323715" cy="927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Show BST by inorder</a:t>
            </a:r>
          </a:p>
        </p:txBody>
      </p:sp>
      <p:pic>
        <p:nvPicPr>
          <p:cNvPr id="5" name="图片 4" descr="jr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15" y="1751965"/>
            <a:ext cx="4726305" cy="16802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95440" y="942340"/>
            <a:ext cx="4323715" cy="927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Delete a node that is not a leaf</a:t>
            </a:r>
          </a:p>
        </p:txBody>
      </p:sp>
      <p:pic>
        <p:nvPicPr>
          <p:cNvPr id="12" name="图片 11" descr="jr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5440" y="1751965"/>
            <a:ext cx="4342765" cy="539115"/>
          </a:xfrm>
          <a:prstGeom prst="rect">
            <a:avLst/>
          </a:prstGeom>
        </p:spPr>
      </p:pic>
      <p:pic>
        <p:nvPicPr>
          <p:cNvPr id="13" name="图片 12" descr="jr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4485" y="2330450"/>
            <a:ext cx="3924300" cy="990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41420" y="3536950"/>
            <a:ext cx="4709160" cy="85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Add a node to BST with random value</a:t>
            </a:r>
          </a:p>
        </p:txBody>
      </p:sp>
      <p:pic>
        <p:nvPicPr>
          <p:cNvPr id="16" name="图片 15" descr="jr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2645" y="4322445"/>
            <a:ext cx="5078095" cy="231013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advTm="736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85" y="236925"/>
            <a:ext cx="10969200" cy="705600"/>
          </a:xfrm>
        </p:spPr>
        <p:txBody>
          <a:bodyPr/>
          <a:lstStyle/>
          <a:p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Ⅲ. Using python to complete tasks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37515" y="1033780"/>
            <a:ext cx="428498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Preparation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7515" y="1602105"/>
            <a:ext cx="5560695" cy="1353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a Node class.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a Binary Search Tree class.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7515" y="3144520"/>
            <a:ext cx="428498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Steps to complete the task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515" y="3778250"/>
            <a:ext cx="5560695" cy="300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Create an array of random numbers.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Passing arrays into the BST.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Complete the corresponding operations on the BST.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F:\HHH\程序设计\Assignment\Assignment5\图\py3.pngpy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78880" y="4068445"/>
            <a:ext cx="5716270" cy="2200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91805" y="5765165"/>
            <a:ext cx="2211070" cy="915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>
                <a:latin typeface="Times New Roman" panose="02020603050405020304" charset="0"/>
                <a:cs typeface="Times New Roman" panose="02020603050405020304" charset="0"/>
              </a:rPr>
              <a:t>......</a:t>
            </a:r>
          </a:p>
        </p:txBody>
      </p:sp>
      <p:pic>
        <p:nvPicPr>
          <p:cNvPr id="3" name="图片 2" descr="python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8880" y="1745615"/>
            <a:ext cx="2415540" cy="1082040"/>
          </a:xfrm>
          <a:prstGeom prst="rect">
            <a:avLst/>
          </a:prstGeom>
        </p:spPr>
      </p:pic>
      <p:pic>
        <p:nvPicPr>
          <p:cNvPr id="5" name="图片 4" descr="py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9350" y="942340"/>
            <a:ext cx="3225800" cy="2835910"/>
          </a:xfrm>
          <a:prstGeom prst="rect">
            <a:avLst/>
          </a:prstGeom>
        </p:spPr>
      </p:pic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97"/>
    </mc:Choice>
    <mc:Fallback xmlns="">
      <p:transition spd="slow" advTm="4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85" y="236925"/>
            <a:ext cx="10969200" cy="7056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Ⅳ. </a:t>
            </a:r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Results presentation in python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515" y="942340"/>
            <a:ext cx="4323715" cy="927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Show BST by inorder</a:t>
            </a:r>
          </a:p>
        </p:txBody>
      </p:sp>
      <p:pic>
        <p:nvPicPr>
          <p:cNvPr id="5" name="图片 4" descr="F:\HHH\程序设计\Assignment\Assignment5\图\pyr1png.pngpyr1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7515" y="1637030"/>
            <a:ext cx="4566920" cy="203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95440" y="942340"/>
            <a:ext cx="4323715" cy="927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Delete a node that is not a leaf</a:t>
            </a:r>
          </a:p>
        </p:txBody>
      </p:sp>
      <p:pic>
        <p:nvPicPr>
          <p:cNvPr id="12" name="图片 11" descr="F:\HHH\程序设计\Assignment\Assignment5\图\pyr2.pngpyr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676390" y="1637030"/>
            <a:ext cx="4718050" cy="582930"/>
          </a:xfrm>
          <a:prstGeom prst="rect">
            <a:avLst/>
          </a:prstGeom>
        </p:spPr>
      </p:pic>
      <p:pic>
        <p:nvPicPr>
          <p:cNvPr id="13" name="图片 12" descr="F:\HHH\程序设计\Assignment\Assignment5\图\pyr3.pngpyr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695440" y="2326005"/>
            <a:ext cx="4747895" cy="13246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41420" y="3536950"/>
            <a:ext cx="4709160" cy="85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Add a node to BST with random value</a:t>
            </a:r>
          </a:p>
        </p:txBody>
      </p:sp>
      <p:pic>
        <p:nvPicPr>
          <p:cNvPr id="16" name="图片 15" descr="F:\HHH\程序设计\Assignment\Assignment5\图\pyr4.pngpyr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640455" y="4206240"/>
            <a:ext cx="4620260" cy="2559685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41"/>
    </mc:Choice>
    <mc:Fallback xmlns="">
      <p:transition spd="slow" advTm="4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180" y="165735"/>
            <a:ext cx="11343640" cy="745490"/>
          </a:xfrm>
        </p:spPr>
        <p:txBody>
          <a:bodyPr>
            <a:normAutofit fontScale="90000"/>
          </a:bodyPr>
          <a:lstStyle/>
          <a:p>
            <a:r>
              <a:rPr lang="en-US" altLang="zh-CN" sz="311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Ⅵ. Differences with the two language implementations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24180" y="911225"/>
            <a:ext cx="7924165" cy="828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Variables need to be declared in java, but not in python.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4180" y="2625725"/>
            <a:ext cx="10348595" cy="828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Java ends each line with a semicolon, python controls the structure with indentation.</a:t>
            </a:r>
          </a:p>
        </p:txBody>
      </p:sp>
      <p:pic>
        <p:nvPicPr>
          <p:cNvPr id="11" name="图片 10" descr="d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80" y="1859280"/>
            <a:ext cx="5681345" cy="513715"/>
          </a:xfrm>
          <a:prstGeom prst="rect">
            <a:avLst/>
          </a:prstGeom>
        </p:spPr>
      </p:pic>
      <p:pic>
        <p:nvPicPr>
          <p:cNvPr id="12" name="图片 11" descr="d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905" y="1739265"/>
            <a:ext cx="4635500" cy="8115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4180" y="3645535"/>
            <a:ext cx="10348595" cy="828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3. Python can return multiple values, java can not.</a:t>
            </a:r>
          </a:p>
        </p:txBody>
      </p:sp>
      <p:pic>
        <p:nvPicPr>
          <p:cNvPr id="16" name="图片 15" descr="d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605" y="4473575"/>
            <a:ext cx="4408170" cy="2204085"/>
          </a:xfrm>
          <a:prstGeom prst="rect">
            <a:avLst/>
          </a:prstGeom>
        </p:spPr>
      </p:pic>
      <p:pic>
        <p:nvPicPr>
          <p:cNvPr id="18" name="图片 17" descr="d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9905" y="5405120"/>
            <a:ext cx="4289425" cy="1333500"/>
          </a:xfrm>
          <a:prstGeom prst="rect">
            <a:avLst/>
          </a:prstGeom>
        </p:spPr>
      </p:pic>
      <p:pic>
        <p:nvPicPr>
          <p:cNvPr id="19" name="图片 18" descr="d5"/>
          <p:cNvPicPr>
            <a:picLocks noChangeAspect="1"/>
          </p:cNvPicPr>
          <p:nvPr/>
        </p:nvPicPr>
        <p:blipFill>
          <a:blip r:embed="rId13"/>
          <a:srcRect r="-357" b="55324"/>
          <a:stretch>
            <a:fillRect/>
          </a:stretch>
        </p:blipFill>
        <p:spPr>
          <a:xfrm>
            <a:off x="6859905" y="4279265"/>
            <a:ext cx="4290060" cy="857885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26"/>
    </mc:Choice>
    <mc:Fallback xmlns="">
      <p:transition spd="slow" advTm="88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15" y="236855"/>
            <a:ext cx="11485880" cy="624840"/>
          </a:xfrm>
        </p:spPr>
        <p:txBody>
          <a:bodyPr>
            <a:normAutofit/>
          </a:bodyPr>
          <a:lstStyle/>
          <a:p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Ⅶ. Challenges with the two language implementations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37515" y="1499235"/>
            <a:ext cx="4343400" cy="828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200000"/>
              </a:lnSpc>
              <a:buFont typeface="+mj-lt"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Delete a node that is not a leaf</a:t>
            </a:r>
          </a:p>
        </p:txBody>
      </p:sp>
      <p:pic>
        <p:nvPicPr>
          <p:cNvPr id="3" name="图片 2" descr="tre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0" y="1071880"/>
            <a:ext cx="3397885" cy="222059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437515" y="3502660"/>
            <a:ext cx="11485880" cy="62484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Ⅷ. Conclusion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7515" y="4337685"/>
            <a:ext cx="11017250" cy="1769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Java's object-oriented thinking is conducive to improving the reusability of code.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Python absorbs the advantages of java and is more concise as a scripting language.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72"/>
    </mc:Choice>
    <mc:Fallback xmlns="">
      <p:transition spd="slow" advTm="64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585" y="236925"/>
            <a:ext cx="10969200" cy="705600"/>
          </a:xfrm>
        </p:spPr>
        <p:txBody>
          <a:bodyPr/>
          <a:lstStyle/>
          <a:p>
            <a:r>
              <a:rPr lang="en-US" altLang="zh-CN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Ⅸ. Resource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7" imgW="914400" imgH="215900" progId="Equation.KSEE3">
                  <p:embed/>
                </p:oleObj>
              </mc:Choice>
              <mc:Fallback>
                <p:oleObj r:id="rId7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37515" y="1246505"/>
            <a:ext cx="11017250" cy="4488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https://blog.csdn.net/m0_57180439/article/details/123035613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https://m.w3cschool.cn/article/94926388.html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https://blog.csdn.net/fengxiandada/article/details/123735085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https://blog.csdn.net/u010089444/article/details/70854510?spm=1001.2014.3001.5506</a:t>
            </a:r>
          </a:p>
          <a:p>
            <a:pPr marL="457200" indent="-457200" fontAlgn="auto">
              <a:lnSpc>
                <a:spcPct val="200000"/>
              </a:lnSpc>
              <a:buFont typeface="+mj-lt"/>
              <a:buAutoNum type="arabicPeriod"/>
            </a:pPr>
            <a:endParaRPr lang="en-US" altLang="zh-CN" sz="20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1"/>
    </mc:Choice>
    <mc:Fallback xmlns="">
      <p:transition spd="slow" advTm="7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c1ZTRlYmMyNDQ5MWIyNGIwMGVjNTY0YTRkZmJlNTAifQ=="/>
  <p:tag name="KSO_WPP_MARK_KEY" val="94edec1e-4c28-4c37-9aad-42f76a47027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  <p:tag name="TIMING" val="|30.4|34|9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  <p:tag name="TIMING" val="|4.1|29.1|22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  <p:tag name="TIMING" val="|12.3|15.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  <p:tag name="TIMING" val="|3.2|14.9|12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空白演示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宽屏</PresentationFormat>
  <Paragraphs>40</Paragraphs>
  <Slides>7</Slides>
  <Notes>0</Notes>
  <HiddenSlides>0</HiddenSlides>
  <MMClips>7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Times New Roman</vt:lpstr>
      <vt:lpstr>Wingdings</vt:lpstr>
      <vt:lpstr>Office 主题​​</vt:lpstr>
      <vt:lpstr>WPS 公式 3.0</vt:lpstr>
      <vt:lpstr>Ⅰ. Using java to complete tasks</vt:lpstr>
      <vt:lpstr>Ⅱ. Results presentation in java</vt:lpstr>
      <vt:lpstr>Ⅲ. Using python to complete tasks</vt:lpstr>
      <vt:lpstr>Ⅳ. Results presentation in python</vt:lpstr>
      <vt:lpstr>Ⅵ. Differences with the two language implementations</vt:lpstr>
      <vt:lpstr>Ⅶ. Challenges with the two language implementations</vt:lpstr>
      <vt:lpstr>Ⅸ. Resource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韩乐陶</cp:lastModifiedBy>
  <cp:revision>280</cp:revision>
  <dcterms:created xsi:type="dcterms:W3CDTF">2019-06-19T02:08:00Z</dcterms:created>
  <dcterms:modified xsi:type="dcterms:W3CDTF">2024-10-03T08:48:47Z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41613955919A40B187462A5F02DC045C</vt:lpwstr>
  </property>
</Properties>
</file>